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57" r:id="rId3"/>
    <p:sldId id="259" r:id="rId4"/>
    <p:sldId id="261" r:id="rId5"/>
    <p:sldId id="266" r:id="rId6"/>
    <p:sldId id="262" r:id="rId7"/>
    <p:sldId id="270" r:id="rId8"/>
    <p:sldId id="271" r:id="rId9"/>
    <p:sldId id="267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 i="0"/>
            </a:lvl1pPr>
            <a:lvl2pPr marL="457162" indent="0" algn="ctr">
              <a:buNone/>
              <a:defRPr/>
            </a:lvl2pPr>
            <a:lvl3pPr marL="914324" indent="0" algn="ctr">
              <a:buNone/>
              <a:defRPr/>
            </a:lvl3pPr>
            <a:lvl4pPr marL="1371486" indent="0" algn="ctr">
              <a:buNone/>
              <a:defRPr/>
            </a:lvl4pPr>
            <a:lvl5pPr marL="1828648" indent="0" algn="ctr">
              <a:buNone/>
              <a:defRPr/>
            </a:lvl5pPr>
            <a:lvl6pPr marL="2285810" indent="0" algn="ctr">
              <a:buNone/>
              <a:defRPr/>
            </a:lvl6pPr>
            <a:lvl7pPr marL="2742972" indent="0" algn="ctr">
              <a:buNone/>
              <a:defRPr/>
            </a:lvl7pPr>
            <a:lvl8pPr marL="3200134" indent="0" algn="ctr">
              <a:buNone/>
              <a:defRPr/>
            </a:lvl8pPr>
            <a:lvl9pPr marL="3657296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117452"/>
            <a:ext cx="7772400" cy="1143000"/>
          </a:xfrm>
        </p:spPr>
        <p:txBody>
          <a:bodyPr/>
          <a:lstStyle>
            <a:lvl1pPr algn="ctr">
              <a:defRPr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2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1031" name="Picture 7" descr="smlogo1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6172202"/>
            <a:ext cx="2133600" cy="504825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6022977"/>
            <a:ext cx="838200" cy="835025"/>
          </a:xfrm>
          <a:prstGeom prst="rect">
            <a:avLst/>
          </a:prstGeom>
          <a:noFill/>
        </p:spPr>
      </p:pic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0" y="40481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lIns="91432" tIns="45716" rIns="91432" bIns="45716"/>
          <a:lstStyle/>
          <a:p>
            <a:endParaRPr lang="en-GB"/>
          </a:p>
        </p:txBody>
      </p:sp>
      <p:pic>
        <p:nvPicPr>
          <p:cNvPr id="1041" name="Picture 17" descr="superDARN_logo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22738" y="6024565"/>
            <a:ext cx="863600" cy="83343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114302" y="112715"/>
            <a:ext cx="2884107" cy="2462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1432" tIns="45716" rIns="91432" bIns="45716">
            <a:spAutoFit/>
          </a:bodyPr>
          <a:lstStyle/>
          <a:p>
            <a:r>
              <a:rPr lang="en-GB" sz="1000" i="0" dirty="0" err="1">
                <a:latin typeface="Comic Sans MS" pitchFamily="66" charset="0"/>
              </a:rPr>
              <a:t>SuperDARN</a:t>
            </a:r>
            <a:r>
              <a:rPr lang="en-GB" sz="1000" i="0" dirty="0">
                <a:latin typeface="Comic Sans MS" pitchFamily="66" charset="0"/>
              </a:rPr>
              <a:t> Workshop </a:t>
            </a:r>
            <a:r>
              <a:rPr lang="en-GB" sz="1000" i="0" dirty="0" smtClean="0">
                <a:latin typeface="Comic Sans MS" pitchFamily="66" charset="0"/>
              </a:rPr>
              <a:t>May </a:t>
            </a:r>
            <a:r>
              <a:rPr lang="en-GB" sz="1000" i="0" dirty="0" smtClean="0">
                <a:latin typeface="Comic Sans MS" pitchFamily="66" charset="0"/>
              </a:rPr>
              <a:t>30 </a:t>
            </a:r>
            <a:r>
              <a:rPr lang="en-GB" sz="1000" i="0" dirty="0" smtClean="0">
                <a:latin typeface="Comic Sans MS" pitchFamily="66" charset="0"/>
              </a:rPr>
              <a:t>– June </a:t>
            </a:r>
            <a:r>
              <a:rPr lang="en-GB" sz="1000" i="0" dirty="0" smtClean="0">
                <a:latin typeface="Comic Sans MS" pitchFamily="66" charset="0"/>
              </a:rPr>
              <a:t>3 2011</a:t>
            </a:r>
            <a:endParaRPr lang="en-GB" sz="1000" i="0" dirty="0">
              <a:latin typeface="Comic Sans MS" pitchFamily="66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00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00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00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00"/>
          </a:solidFill>
          <a:latin typeface="Comic Sans MS" pitchFamily="66" charset="0"/>
        </a:defRPr>
      </a:lvl5pPr>
      <a:lvl6pPr marL="457162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00"/>
          </a:solidFill>
          <a:latin typeface="Comic Sans MS" pitchFamily="66" charset="0"/>
        </a:defRPr>
      </a:lvl6pPr>
      <a:lvl7pPr marL="914324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00"/>
          </a:solidFill>
          <a:latin typeface="Comic Sans MS" pitchFamily="66" charset="0"/>
        </a:defRPr>
      </a:lvl7pPr>
      <a:lvl8pPr marL="1371486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00"/>
          </a:solidFill>
          <a:latin typeface="Comic Sans MS" pitchFamily="66" charset="0"/>
        </a:defRPr>
      </a:lvl8pPr>
      <a:lvl9pPr marL="1828648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00"/>
          </a:solidFill>
          <a:latin typeface="Comic Sans MS" pitchFamily="66" charset="0"/>
        </a:defRPr>
      </a:lvl9pPr>
    </p:titleStyle>
    <p:bodyStyle>
      <a:lvl1pPr marL="342870" indent="-34287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 i="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6" algn="l" rtl="0" eaLnBrk="0" fontAlgn="base" hangingPunct="0">
        <a:spcBef>
          <a:spcPct val="20000"/>
        </a:spcBef>
        <a:spcAft>
          <a:spcPct val="0"/>
        </a:spcAft>
        <a:buChar char="–"/>
        <a:defRPr sz="2800" i="0">
          <a:solidFill>
            <a:schemeClr val="tx1"/>
          </a:solidFill>
          <a:latin typeface="+mn-lt"/>
        </a:defRPr>
      </a:lvl2pPr>
      <a:lvl3pPr marL="1142905" indent="-228581" algn="l" rtl="0" eaLnBrk="0" fontAlgn="base" hangingPunct="0">
        <a:spcBef>
          <a:spcPct val="20000"/>
        </a:spcBef>
        <a:spcAft>
          <a:spcPct val="0"/>
        </a:spcAft>
        <a:buChar char="•"/>
        <a:defRPr sz="2400" i="0">
          <a:solidFill>
            <a:schemeClr val="tx1"/>
          </a:solidFill>
          <a:latin typeface="+mn-lt"/>
        </a:defRPr>
      </a:lvl3pPr>
      <a:lvl4pPr marL="1600068" indent="-228581" algn="l" rtl="0" eaLnBrk="0" fontAlgn="base" hangingPunct="0">
        <a:spcBef>
          <a:spcPct val="20000"/>
        </a:spcBef>
        <a:spcAft>
          <a:spcPct val="0"/>
        </a:spcAft>
        <a:buChar char="–"/>
        <a:defRPr sz="2000" i="0">
          <a:solidFill>
            <a:schemeClr val="tx1"/>
          </a:solidFill>
          <a:latin typeface="+mn-lt"/>
        </a:defRPr>
      </a:lvl4pPr>
      <a:lvl5pPr marL="2057230" indent="-228581" algn="l" rtl="0" eaLnBrk="0" fontAlgn="base" hangingPunct="0">
        <a:spcBef>
          <a:spcPct val="20000"/>
        </a:spcBef>
        <a:spcAft>
          <a:spcPct val="0"/>
        </a:spcAft>
        <a:buChar char="»"/>
        <a:defRPr sz="2000" i="0">
          <a:solidFill>
            <a:schemeClr val="tx1"/>
          </a:solidFill>
          <a:latin typeface="+mn-lt"/>
        </a:defRPr>
      </a:lvl5pPr>
      <a:lvl6pPr marL="2514391" indent="-228581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554" indent="-228581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8715" indent="-228581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5878" indent="-228581" algn="l" rtl="0" eaLnBrk="0" fontAlgn="base" hangingPunct="0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8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6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pic>
        <p:nvPicPr>
          <p:cNvPr id="1031" name="Picture 7" descr="smlogo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6172200"/>
            <a:ext cx="2133600" cy="504825"/>
          </a:xfrm>
          <a:prstGeom prst="rect">
            <a:avLst/>
          </a:prstGeom>
          <a:noFill/>
        </p:spPr>
      </p:pic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0" y="404813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231775" y="142875"/>
            <a:ext cx="2884123" cy="24622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000" b="0" baseline="0" dirty="0" err="1" smtClean="0">
                <a:solidFill>
                  <a:schemeClr val="tx2"/>
                </a:solidFill>
              </a:rPr>
              <a:t>SuperDARN</a:t>
            </a:r>
            <a:r>
              <a:rPr lang="en-GB" sz="1000" b="0" baseline="0" dirty="0" smtClean="0">
                <a:solidFill>
                  <a:schemeClr val="tx2"/>
                </a:solidFill>
              </a:rPr>
              <a:t> Workshop </a:t>
            </a:r>
            <a:r>
              <a:rPr lang="en-GB" sz="1000" b="0" baseline="0" dirty="0" smtClean="0">
                <a:solidFill>
                  <a:schemeClr val="tx2"/>
                </a:solidFill>
              </a:rPr>
              <a:t>May 30 – June 3 2011</a:t>
            </a:r>
            <a:endParaRPr lang="en-US" sz="1000" b="0" dirty="0">
              <a:solidFill>
                <a:schemeClr val="tx2"/>
              </a:solidFill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15013"/>
            <a:ext cx="747713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accent2"/>
                </a:solidFill>
                <a:latin typeface="Comic Sans MS" pitchFamily="66" charset="0"/>
              </a:rPr>
              <a:t>PI Report</a:t>
            </a:r>
            <a:endParaRPr lang="en-GB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1925" y="3890978"/>
            <a:ext cx="6915178" cy="1752600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Mark Lester</a:t>
            </a:r>
          </a:p>
          <a:p>
            <a:r>
              <a:rPr lang="en-GB" dirty="0" smtClean="0">
                <a:latin typeface="Comic Sans MS" pitchFamily="66" charset="0"/>
              </a:rPr>
              <a:t>On behalf of </a:t>
            </a:r>
            <a:r>
              <a:rPr lang="en-GB" dirty="0">
                <a:latin typeface="Comic Sans MS" pitchFamily="66" charset="0"/>
              </a:rPr>
              <a:t>the </a:t>
            </a:r>
            <a:r>
              <a:rPr lang="en-GB" dirty="0" err="1">
                <a:latin typeface="Comic Sans MS" pitchFamily="66" charset="0"/>
              </a:rPr>
              <a:t>SuperDARN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PIs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590" y="387911"/>
            <a:ext cx="7772400" cy="1143000"/>
          </a:xfrm>
        </p:spPr>
        <p:txBody>
          <a:bodyPr/>
          <a:lstStyle/>
          <a:p>
            <a:pPr algn="ctr"/>
            <a:r>
              <a:rPr lang="en-GB" sz="2800" b="0" dirty="0" smtClean="0">
                <a:solidFill>
                  <a:srgbClr val="FFFF00"/>
                </a:solidFill>
                <a:latin typeface="Comic Sans MS" pitchFamily="66" charset="0"/>
              </a:rPr>
              <a:t>Agenda/Outline</a:t>
            </a:r>
            <a:endParaRPr lang="en-GB" sz="2800" b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7083" y="1690945"/>
            <a:ext cx="8643998" cy="47149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SzPct val="120000"/>
            </a:pPr>
            <a:r>
              <a:rPr lang="en-GB" sz="2800" dirty="0" smtClean="0">
                <a:latin typeface="Comic Sans MS" pitchFamily="66" charset="0"/>
              </a:rPr>
              <a:t>PIs agreement</a:t>
            </a:r>
          </a:p>
          <a:p>
            <a:pPr>
              <a:lnSpc>
                <a:spcPct val="80000"/>
              </a:lnSpc>
              <a:buSzPct val="120000"/>
            </a:pPr>
            <a:r>
              <a:rPr lang="en-GB" sz="2800" dirty="0" smtClean="0">
                <a:latin typeface="Comic Sans MS" pitchFamily="66" charset="0"/>
              </a:rPr>
              <a:t>Development of software and hardware</a:t>
            </a:r>
          </a:p>
          <a:p>
            <a:pPr>
              <a:lnSpc>
                <a:spcPct val="80000"/>
              </a:lnSpc>
              <a:buSzPct val="120000"/>
            </a:pPr>
            <a:r>
              <a:rPr lang="en-GB" sz="2800" dirty="0" smtClean="0">
                <a:latin typeface="Comic Sans MS" pitchFamily="66" charset="0"/>
              </a:rPr>
              <a:t>Modes – especially Common</a:t>
            </a:r>
          </a:p>
          <a:p>
            <a:pPr>
              <a:lnSpc>
                <a:spcPct val="80000"/>
              </a:lnSpc>
              <a:buSzPct val="120000"/>
            </a:pPr>
            <a:r>
              <a:rPr lang="en-GB" sz="2800" dirty="0" smtClean="0">
                <a:latin typeface="Comic Sans MS" pitchFamily="66" charset="0"/>
              </a:rPr>
              <a:t>Mirroring of the APL web site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63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PIs agreement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559" y="1691144"/>
            <a:ext cx="834715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Following an initial revision of the agreement, we carefully went through the draft identifying critical elements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Now in a position to complete the revision which will be made available soon after the workshop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Some critical elements of the agreement will be changed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Most important change will be the data policy which will become a fully open policy for Common time data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Also Discretionary and Special time data will be available to whole community after one year</a:t>
            </a:r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63"/>
            <a:ext cx="7772400" cy="1143000"/>
          </a:xfrm>
        </p:spPr>
        <p:txBody>
          <a:bodyPr/>
          <a:lstStyle/>
          <a:p>
            <a:pPr algn="ctr"/>
            <a:r>
              <a:rPr lang="en-GB" dirty="0" err="1" smtClean="0"/>
              <a:t>Pis</a:t>
            </a:r>
            <a:r>
              <a:rPr lang="en-GB" dirty="0" smtClean="0"/>
              <a:t> Agreement (</a:t>
            </a:r>
            <a:r>
              <a:rPr lang="en-GB" dirty="0" err="1" smtClean="0"/>
              <a:t>contd</a:t>
            </a:r>
            <a:r>
              <a:rPr lang="en-GB" dirty="0" smtClean="0"/>
              <a:t>)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167" y="1549276"/>
            <a:ext cx="867231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Plan to introduce a new Guest Investigator programme for </a:t>
            </a:r>
            <a:r>
              <a:rPr lang="en-GB" sz="2400" dirty="0" err="1" smtClean="0"/>
              <a:t>SuperDARN</a:t>
            </a:r>
            <a:endParaRPr lang="en-GB" sz="2400" dirty="0" smtClean="0"/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This will enable wider users to access </a:t>
            </a:r>
            <a:r>
              <a:rPr lang="en-GB" sz="2400" dirty="0" err="1" smtClean="0"/>
              <a:t>SuperDARN</a:t>
            </a:r>
            <a:r>
              <a:rPr lang="en-GB" sz="2400" dirty="0" smtClean="0"/>
              <a:t> by proposing new radar modes, by provision of new technical developments, or by using the data in specific ways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Set up an Advisory Board to advise on directions and developments of the Network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endParaRPr lang="en-GB" sz="2400" dirty="0" smtClean="0"/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endParaRPr lang="en-GB" sz="2400" dirty="0" smtClean="0"/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63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Radar Hardware and software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83734"/>
            <a:ext cx="883959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000" dirty="0" smtClean="0"/>
              <a:t>Long discussion about how we as a community maintain our software and ensure that all radars produce </a:t>
            </a:r>
            <a:r>
              <a:rPr lang="en-GB" sz="2000" dirty="0" err="1" smtClean="0"/>
              <a:t>compatable</a:t>
            </a:r>
            <a:r>
              <a:rPr lang="en-GB" sz="2000" dirty="0" smtClean="0"/>
              <a:t> data products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000" dirty="0" smtClean="0"/>
              <a:t> Clearly important that we take advantage of technology developments to improve our radars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000" dirty="0" smtClean="0"/>
              <a:t> Last few years has seen significant changes in both hardware and software that have been difficult to track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000" dirty="0" smtClean="0"/>
              <a:t> The radar audit is a first step in making sure that we understand what is available and where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000" dirty="0" smtClean="0"/>
              <a:t> Introduce a small working party to look at the processes by which we introduce new radar hardware and also how this will impact on the software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000" dirty="0" smtClean="0"/>
              <a:t> Have asked </a:t>
            </a:r>
            <a:r>
              <a:rPr lang="en-GB" sz="2000" dirty="0" err="1" smtClean="0"/>
              <a:t>Kile</a:t>
            </a:r>
            <a:r>
              <a:rPr lang="en-GB" sz="2000" dirty="0" smtClean="0"/>
              <a:t> to chair this following his retirement later in the year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000" dirty="0" smtClean="0"/>
              <a:t> Two other members one of whom will be Tim Yeoman while the other is to be confirmed</a:t>
            </a:r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Time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6579" y="1484784"/>
            <a:ext cx="8420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We discussed Common Time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Mike </a:t>
            </a:r>
            <a:r>
              <a:rPr lang="en-GB" sz="2400" dirty="0" err="1" smtClean="0"/>
              <a:t>Ruohoniemi</a:t>
            </a:r>
            <a:r>
              <a:rPr lang="en-GB" sz="2400" dirty="0" smtClean="0"/>
              <a:t> has drafted an initial suggestion with the aim of making the radar mode we operate as flexible as possible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Important to retain a minimum set of requirements, however, to ensure future compatibility across the network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This will be agreed as part of the final discussion on the PI agreement over the next few weeks</a:t>
            </a:r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Mirroring of APL Web Site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6579" y="1484784"/>
            <a:ext cx="8420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We also discussed how we might make the data available more easily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Agreed that one way was to mirror the APL web site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Mechanisms for this will be investigated over the next 12 months</a:t>
            </a:r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63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Future Meetings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473" y="1974283"/>
            <a:ext cx="8420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No discussion at the PI meeting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Next year will be hosted by </a:t>
            </a:r>
            <a:r>
              <a:rPr lang="en-GB" sz="2400" dirty="0" err="1" smtClean="0"/>
              <a:t>Hongqaio</a:t>
            </a:r>
            <a:r>
              <a:rPr lang="en-GB" sz="2400" dirty="0" smtClean="0"/>
              <a:t> </a:t>
            </a:r>
            <a:r>
              <a:rPr lang="en-GB" sz="2400" dirty="0" err="1" smtClean="0"/>
              <a:t>Hu</a:t>
            </a:r>
            <a:r>
              <a:rPr lang="en-GB" sz="2400" dirty="0" smtClean="0"/>
              <a:t> in China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Following announcement, J-P has offered to host the 2013 meeting somewhere in Canada (not at a radar site!)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</a:t>
            </a:r>
            <a:r>
              <a:rPr lang="en-GB" sz="2400" dirty="0" err="1" smtClean="0"/>
              <a:t>Ermanno</a:t>
            </a:r>
            <a:r>
              <a:rPr lang="en-GB" sz="2400" dirty="0" smtClean="0"/>
              <a:t> </a:t>
            </a:r>
            <a:r>
              <a:rPr lang="en-GB" sz="2400" smtClean="0"/>
              <a:t>also offered </a:t>
            </a:r>
            <a:r>
              <a:rPr lang="en-GB" sz="2400" dirty="0" smtClean="0"/>
              <a:t>but this was contingent on decisions about Dome-C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Suggest that we hold the 2013 meeting on Canada with Italy to host in 2014 if Dome-C radar(s) are deployed.</a:t>
            </a:r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8563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Summary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472" y="1974283"/>
            <a:ext cx="8172430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Thanks again to our Dartmouth hosts who have done a </a:t>
            </a:r>
          </a:p>
          <a:p>
            <a:pPr>
              <a:buClr>
                <a:srgbClr val="FFFF00"/>
              </a:buClr>
              <a:buSzPct val="120000"/>
            </a:pPr>
            <a:r>
              <a:rPr lang="en-GB" sz="2400" dirty="0" smtClean="0"/>
              <a:t>   wonderful job of organising the meeting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 It has been an excellent meeting with good debate, </a:t>
            </a:r>
          </a:p>
          <a:p>
            <a:pPr>
              <a:buClr>
                <a:srgbClr val="FFFF00"/>
              </a:buClr>
              <a:buSzPct val="120000"/>
            </a:pPr>
            <a:r>
              <a:rPr lang="en-GB" sz="2400" dirty="0" smtClean="0"/>
              <a:t>   discussion and progress</a:t>
            </a:r>
          </a:p>
          <a:p>
            <a:pPr>
              <a:buClr>
                <a:srgbClr val="FFFF00"/>
              </a:buClr>
              <a:buSzPct val="120000"/>
              <a:buFont typeface="Arial" pitchFamily="34" charset="0"/>
              <a:buChar char="•"/>
            </a:pPr>
            <a:r>
              <a:rPr lang="en-GB" sz="2400" dirty="0" smtClean="0"/>
              <a:t>  See you all next year!</a:t>
            </a:r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pPr>
              <a:buClr>
                <a:srgbClr val="FFFF00"/>
              </a:buClr>
              <a:buSzPct val="120000"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FF"/>
      </a:lt2>
      <a:accent1>
        <a:srgbClr val="D9411D"/>
      </a:accent1>
      <a:accent2>
        <a:srgbClr val="FFCC00"/>
      </a:accent2>
      <a:accent3>
        <a:srgbClr val="AAAAB8"/>
      </a:accent3>
      <a:accent4>
        <a:srgbClr val="DADADA"/>
      </a:accent4>
      <a:accent5>
        <a:srgbClr val="E9B0AB"/>
      </a:accent5>
      <a:accent6>
        <a:srgbClr val="E7B900"/>
      </a:accent6>
      <a:hlink>
        <a:srgbClr val="3366CC"/>
      </a:hlink>
      <a:folHlink>
        <a:srgbClr val="B2B2B2"/>
      </a:folHlink>
    </a:clrScheme>
    <a:fontScheme name="Blank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FF"/>
      </a:lt2>
      <a:accent1>
        <a:srgbClr val="D9411D"/>
      </a:accent1>
      <a:accent2>
        <a:srgbClr val="FFCC00"/>
      </a:accent2>
      <a:accent3>
        <a:srgbClr val="AAAAB8"/>
      </a:accent3>
      <a:accent4>
        <a:srgbClr val="DADADA"/>
      </a:accent4>
      <a:accent5>
        <a:srgbClr val="E9B0AB"/>
      </a:accent5>
      <a:accent6>
        <a:srgbClr val="E7B900"/>
      </a:accent6>
      <a:hlink>
        <a:srgbClr val="3366CC"/>
      </a:hlink>
      <a:folHlink>
        <a:srgbClr val="B2B2B2"/>
      </a:folHlink>
    </a:clrScheme>
    <a:fontScheme name="Mark_Presentati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536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</vt:lpstr>
      <vt:lpstr>1_Blank</vt:lpstr>
      <vt:lpstr>PI Report</vt:lpstr>
      <vt:lpstr>Agenda/Outline</vt:lpstr>
      <vt:lpstr>PIs agreement</vt:lpstr>
      <vt:lpstr>Pis Agreement (contd)</vt:lpstr>
      <vt:lpstr>Radar Hardware and software</vt:lpstr>
      <vt:lpstr>Common Time</vt:lpstr>
      <vt:lpstr>Mirroring of APL Web Site</vt:lpstr>
      <vt:lpstr>Future Meetings</vt:lpstr>
      <vt:lpstr>Summary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 Report</dc:title>
  <dc:creator>Mark Lester</dc:creator>
  <cp:lastModifiedBy>Mark Lester</cp:lastModifiedBy>
  <cp:revision>47</cp:revision>
  <dcterms:created xsi:type="dcterms:W3CDTF">2009-05-13T09:45:01Z</dcterms:created>
  <dcterms:modified xsi:type="dcterms:W3CDTF">2011-06-03T14:30:15Z</dcterms:modified>
</cp:coreProperties>
</file>